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798" r:id="rId2"/>
    <p:sldMasterId id="2147483821" r:id="rId3"/>
  </p:sldMasterIdLst>
  <p:notesMasterIdLst>
    <p:notesMasterId r:id="rId22"/>
  </p:notesMasterIdLst>
  <p:sldIdLst>
    <p:sldId id="256" r:id="rId4"/>
    <p:sldId id="299" r:id="rId5"/>
    <p:sldId id="300" r:id="rId6"/>
    <p:sldId id="301" r:id="rId7"/>
    <p:sldId id="320" r:id="rId8"/>
    <p:sldId id="332" r:id="rId9"/>
    <p:sldId id="302" r:id="rId10"/>
    <p:sldId id="330" r:id="rId11"/>
    <p:sldId id="304" r:id="rId12"/>
    <p:sldId id="305" r:id="rId13"/>
    <p:sldId id="308" r:id="rId14"/>
    <p:sldId id="324" r:id="rId15"/>
    <p:sldId id="310" r:id="rId16"/>
    <p:sldId id="309" r:id="rId17"/>
    <p:sldId id="306" r:id="rId18"/>
    <p:sldId id="325" r:id="rId19"/>
    <p:sldId id="326" r:id="rId20"/>
    <p:sldId id="331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DEAFF"/>
    <a:srgbClr val="E7F5FF"/>
    <a:srgbClr val="3366FF"/>
    <a:srgbClr val="33CCFF"/>
    <a:srgbClr val="AFDDFF"/>
    <a:srgbClr val="000000"/>
    <a:srgbClr val="1D9EFF"/>
    <a:srgbClr val="008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7579" autoAdjust="0"/>
  </p:normalViewPr>
  <p:slideViewPr>
    <p:cSldViewPr>
      <p:cViewPr varScale="1">
        <p:scale>
          <a:sx n="83" d="100"/>
          <a:sy n="83" d="100"/>
        </p:scale>
        <p:origin x="4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 sz="1200"/>
            </a:lvl1pPr>
          </a:lstStyle>
          <a:p>
            <a:pPr>
              <a:defRPr/>
            </a:pPr>
            <a:fld id="{FAA3B112-6F64-483C-A4BE-A25B4489CDF5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  <a:defRPr sz="1200"/>
            </a:lvl1pPr>
          </a:lstStyle>
          <a:p>
            <a:pPr>
              <a:defRPr/>
            </a:pPr>
            <a:fld id="{5AD76D60-5009-4F12-A9EE-5BE85155E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43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9FD4-FC71-40C3-B23F-C4C47B9C43C1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84D2D-6360-40A6-BC43-900566A6A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D0AD-7DB7-4F0E-8B78-719CF4B413FA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E974-AF96-4056-A82B-99FA382B0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6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F4A4-6705-4BC2-9D8C-FB41754625B6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B95B-C505-4489-837B-F3EFF32E0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7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4BD8-3742-4D3E-9D23-A7C2B15B497A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10241106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D501-8A07-475F-B7C4-0E32690F2A72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124599965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6C4C-1066-44FD-BBBD-FDAC4AD6A231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729779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9681-F100-4FF6-8765-C4587CFFDF5F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76239092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B5D0-B03E-44B7-A0E7-B9A97CE3FC44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39464164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D80B4-DACA-4712-AE95-00965A971ADC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279620469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C703-C933-4572-977F-DA1706B73073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213085052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A47F-F3E2-4575-B4DA-32804940D851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28147517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9536-2D4A-4F92-B359-4BA1808C441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B9C4-CF60-43F3-8720-6DE1EE3AD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C7C6-6537-48DD-B527-2666BD84FE42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86553551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227E-9585-487E-BD89-BBC692F720F8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288154986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49BF-4533-46E1-B7D4-F79C1701486A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259624729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465A1-8EBD-4EBD-B345-08B851BEFFCA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A5EC-4C54-4BD7-90FF-42C2DB1B9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02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2CEE-8043-4924-B802-F71EC21FA7D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6066-CE70-4751-86BC-8CDF6ED6C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06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C7F0-3E79-471F-9EDE-440062B4B015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AA73-DE53-427B-96F2-97CA91AC9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06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9CA9F-249E-4273-8F0A-DB99FC997E4A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B7D4-FCE0-47A9-BDAD-2B8BBC3B0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78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4C19-340E-452B-A732-517D63BD3879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0E73-506B-414B-B529-B4F8C41AA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88880-6DBD-4407-BCC3-699A7311B6A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406D-9975-4EBA-B0F1-EC822B616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3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3C4-7CD9-4053-AFC0-C3FBF6B93CD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F895-596C-4B40-B855-B89639CD5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6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5F0D0-D395-4420-8A20-960EEDC3F1E0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94E32-CA95-4535-A929-09C3A5D0B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3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0DAA-259E-4F1A-B777-9B1E500ABAA5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B378-3E7E-497F-9919-83A142A09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E8F9E-09E0-4116-A85F-C4BC433F849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359E-1872-48A7-8CE7-0D73E06D6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7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6DDC-FCC5-4D08-8004-7C4E3CDC7304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4EE2-4959-41A5-BD85-5656E6F5C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7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7AF8-5621-42F7-AB19-DDB641316BA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8FA6-034E-4B64-A356-8521C5E6C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3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6000">
              <a:schemeClr val="tx1"/>
            </a:gs>
            <a:gs pos="98000">
              <a:schemeClr val="tx1"/>
            </a:gs>
            <a:gs pos="2000">
              <a:srgbClr val="3366FF"/>
            </a:gs>
            <a:gs pos="95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CDAA9F8C-5760-4CB7-9578-CFE5C021ED12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606F65-A463-4FCD-A684-0648EA74A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tx1"/>
            </a:gs>
            <a:gs pos="98000">
              <a:schemeClr val="tx1"/>
            </a:gs>
            <a:gs pos="2000">
              <a:srgbClr val="3366FF"/>
            </a:gs>
            <a:gs pos="95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КОЛЛЕГИЯ</a:t>
            </a:r>
            <a:endParaRPr lang="en-US" dirty="0"/>
          </a:p>
        </p:txBody>
      </p:sp>
      <p:sp>
        <p:nvSpPr>
          <p:cNvPr id="4813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  <a:p>
            <a:pPr lvl="0"/>
            <a:r>
              <a:rPr lang="ru-RU" smtClean="0"/>
              <a:t>                               </a:t>
            </a:r>
          </a:p>
          <a:p>
            <a:pPr lvl="0"/>
            <a:r>
              <a:rPr lang="ru-RU" smtClean="0"/>
              <a:t>                               КОМИТЕТА </a:t>
            </a:r>
          </a:p>
          <a:p>
            <a:pPr lvl="0"/>
            <a:r>
              <a:rPr lang="ru-RU" smtClean="0"/>
              <a:t>   ПО ФИЗИЧЕСКОЙ КУЛЬТУРЕ И СПОРТУ</a:t>
            </a:r>
          </a:p>
          <a:p>
            <a:pPr lvl="0"/>
            <a:r>
              <a:rPr lang="ru-RU" smtClean="0"/>
              <a:t>               МУРМАНСКОЙ ОБЛАСТИ</a:t>
            </a:r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r>
              <a:rPr lang="ru-RU" smtClean="0"/>
              <a:t>                    </a:t>
            </a:r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r>
              <a:rPr lang="ru-RU" smtClean="0"/>
              <a:t>		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33CF2E-6324-4AFF-97CB-04282CA8F049}" type="datetimeFigureOut">
              <a:rPr lang="ru-RU"/>
              <a:pPr>
                <a:defRPr/>
              </a:pPr>
              <a:t>01.03.2016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1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tx1"/>
            </a:gs>
            <a:gs pos="98000">
              <a:schemeClr val="tx1"/>
            </a:gs>
            <a:gs pos="2000">
              <a:srgbClr val="3366FF"/>
            </a:gs>
            <a:gs pos="95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КОЛЛЕГИЯ</a:t>
            </a:r>
            <a:endParaRPr lang="en-US" dirty="0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  <a:p>
            <a:pPr lvl="0"/>
            <a:r>
              <a:rPr lang="ru-RU" smtClean="0"/>
              <a:t>                               </a:t>
            </a:r>
          </a:p>
          <a:p>
            <a:pPr lvl="0"/>
            <a:r>
              <a:rPr lang="ru-RU" smtClean="0"/>
              <a:t>                               КОМИТЕТА </a:t>
            </a:r>
          </a:p>
          <a:p>
            <a:pPr lvl="0"/>
            <a:r>
              <a:rPr lang="ru-RU" smtClean="0"/>
              <a:t>   ПО ФИЗИЧЕСКОЙ КУЛЬТУРЕ И СПОРТУ</a:t>
            </a:r>
          </a:p>
          <a:p>
            <a:pPr lvl="0"/>
            <a:r>
              <a:rPr lang="ru-RU" smtClean="0"/>
              <a:t>               МУРМАНСКОЙ ОБЛАСТИ</a:t>
            </a:r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r>
              <a:rPr lang="ru-RU" smtClean="0"/>
              <a:t>                    </a:t>
            </a:r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r>
              <a:rPr lang="ru-RU" smtClean="0"/>
              <a:t>		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1DB95B-C0C1-4170-925D-F9C4C4C6EBC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F3F27A9E-23EE-4DC9-A3EA-200CBF47F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31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Chart2.xls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3575" y="554018"/>
            <a:ext cx="7772400" cy="4357717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КОЛЛЕГИЯ</a:t>
            </a:r>
            <a:r>
              <a:rPr lang="ru-RU" sz="48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КОМИТЕТА </a:t>
            </a:r>
            <a:br>
              <a:rPr lang="ru-RU" sz="48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ПО ФИЗИЧЕСКОЙ КУЛЬТУРЕ И СПОРТУ МУРМАНСКОЙ ОБЛАСТИ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86188" y="5429250"/>
            <a:ext cx="5000625" cy="857250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2000" smtClean="0">
                <a:solidFill>
                  <a:srgbClr val="002060"/>
                </a:solidFill>
              </a:rPr>
              <a:t>1 марта 2016 года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2000" smtClean="0">
                <a:solidFill>
                  <a:srgbClr val="002060"/>
                </a:solidFill>
              </a:rPr>
              <a:t>г. Мурманск </a:t>
            </a:r>
          </a:p>
        </p:txBody>
      </p:sp>
      <p:pic>
        <p:nvPicPr>
          <p:cNvPr id="512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Смотры-конкурсы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550" y="1412875"/>
            <a:ext cx="7743825" cy="1800225"/>
          </a:xfrm>
          <a:prstGeom prst="rect">
            <a:avLst/>
          </a:prstGeom>
          <a:solidFill>
            <a:srgbClr val="CDEA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hangingPunct="1">
              <a:buFontTx/>
              <a:buChar char="-"/>
              <a:defRPr/>
            </a:pPr>
            <a:r>
              <a:rPr lang="ru-RU" sz="1800" dirty="0">
                <a:solidFill>
                  <a:schemeClr val="bg1"/>
                </a:solidFill>
              </a:rPr>
              <a:t>на лучшую постановку физкультурно-спортивной работы среди предприятий, учреждений и организаций;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bg1"/>
                </a:solidFill>
              </a:rPr>
              <a:t>    -   на лучшую спортивную площадку;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chemeClr val="bg1"/>
                </a:solidFill>
              </a:rPr>
              <a:t>    -  среди тренеров-преподавателей </a:t>
            </a:r>
          </a:p>
        </p:txBody>
      </p:sp>
      <p:pic>
        <p:nvPicPr>
          <p:cNvPr id="1434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57563"/>
            <a:ext cx="285273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414838"/>
            <a:ext cx="3719513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4005263"/>
            <a:ext cx="29083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14337" y="1209358"/>
            <a:ext cx="8229600" cy="2664296"/>
          </a:xfrm>
        </p:spPr>
        <p:txBody>
          <a:bodyPr/>
          <a:lstStyle/>
          <a:p>
            <a:pPr algn="l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102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спортсмена стали победителями и призерами международных и всероссийских соревнований; </a:t>
            </a:r>
            <a:b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- 53 спортсмена включены в основный и резервный составы сборной команды Российской Федерации по видам спорта;</a:t>
            </a:r>
            <a:b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- 27 спортсменов в этом году получили премии Губернатора Мурманской области за высокие спортивные результаты.</a:t>
            </a:r>
            <a:endParaRPr lang="ru-RU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07380" y="176610"/>
            <a:ext cx="7571184" cy="102014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+mn-lt"/>
              </a:rPr>
            </a:b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Развитие спорта высших достижений</a:t>
            </a:r>
            <a:b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</a:b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41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162425"/>
            <a:ext cx="411003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07380" y="176609"/>
            <a:ext cx="7571184" cy="121769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3600" b="0" dirty="0" smtClean="0">
                <a:solidFill>
                  <a:schemeClr val="bg1"/>
                </a:solidFill>
                <a:latin typeface="+mn-lt"/>
              </a:rPr>
              <a:t>Развитие спортивной инфраструктуры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650" y="1557338"/>
            <a:ext cx="7561263" cy="6699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bg1"/>
                </a:solidFill>
              </a:rPr>
              <a:t>Введен в эксплуатацию новый спортивный объект –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bg1"/>
                </a:solidFill>
              </a:rPr>
              <a:t>Легкоатлетический манеж в г. Мурманске.</a:t>
            </a:r>
          </a:p>
          <a:p>
            <a:pPr algn="ctr" eaLnBrk="1" hangingPunct="1"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638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89188"/>
            <a:ext cx="74168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07380" y="176610"/>
            <a:ext cx="7571184" cy="85010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спортивной инфраструктуры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88" y="1143000"/>
            <a:ext cx="8035925" cy="12144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391" name="Прямоугольник 2"/>
          <p:cNvSpPr>
            <a:spLocks noChangeArrowheads="1"/>
          </p:cNvSpPr>
          <p:nvPr/>
        </p:nvSpPr>
        <p:spPr bwMode="auto">
          <a:xfrm>
            <a:off x="681038" y="1568450"/>
            <a:ext cx="738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Завершилась реконструкция спортивного комплекса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«Долина Уюта». </a:t>
            </a:r>
          </a:p>
        </p:txBody>
      </p:sp>
      <p:pic>
        <p:nvPicPr>
          <p:cNvPr id="1741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775"/>
            <a:ext cx="453707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900363"/>
            <a:ext cx="4492625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14337" y="1844824"/>
            <a:ext cx="8229600" cy="410445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данным статотчета в Мурманской области 1136 единиц спортивных сооружений  (в 2014 году – 1115 единиц, в 2013 году 1079 сооружения);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 обеспечения спортивными сооружениями области к всероссийскому нормативу составляет: 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бассейнами  11,4% (2014 – 9,7 % средний по России)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спортивными залами  54,1% (2014 – 60,4% средний по России); 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плоскостные сооружения 10,7 % (2014 – 29,7% средний по России)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07380" y="116632"/>
            <a:ext cx="7571184" cy="11521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1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Развитие спортивной инфраструктуры</a:t>
            </a:r>
            <a:endParaRPr lang="ru-RU" sz="107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214282" y="1500174"/>
            <a:ext cx="5338936" cy="1080120"/>
          </a:xfr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утвержден план мероприятий поэтапного внедрения ГТО в Мурманской области на период 2014-2017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годов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165100"/>
            <a:ext cx="6913562" cy="1179513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</a:rPr>
              <a:t>В рамках реализации Указа Президента Российской Федерации «О Всероссийском физкультурно-спортивном комплексе «Готов к труду и обороне (ГТО)»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214282" y="2786058"/>
            <a:ext cx="5328592" cy="642942"/>
          </a:xfrm>
          <a:prstGeom prst="rect">
            <a:avLst/>
          </a:prstGeom>
          <a:ln w="25400" cmpd="sng">
            <a:solidFill>
              <a:srgbClr val="00B0F0"/>
            </a:solidFill>
          </a:ln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Спартакиада Министерств и ведомств Мурманской области</a:t>
            </a:r>
            <a:endParaRPr lang="ru-RU" sz="1600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214282" y="3634764"/>
            <a:ext cx="5328592" cy="2026484"/>
          </a:xfrm>
          <a:prstGeom prst="rect">
            <a:avLst/>
          </a:prstGeom>
          <a:ln w="25400" cmpd="sng">
            <a:solidFill>
              <a:srgbClr val="00B0F0"/>
            </a:solidFill>
          </a:ln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региональный этап Фестиваля Всероссийского физкультурно-спортивного комплекса «Готов к труду и обороне» (ГТО) среди обучающихся образовательных организаций Мурманской области, посвященного 70-й годовщине Победы в Великой Отечественной войне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00188"/>
            <a:ext cx="20875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8813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4313" y="5732463"/>
            <a:ext cx="5329237" cy="1025525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</a:rPr>
              <a:t>военно-спортивная игра допризывной молодежи «Зарница», посвященная «Дню Защитников Заполярья и 70-летию Победы в Великой Отечественной Войне»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68770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fontAlgn="b">
              <a:buFont typeface="Wingdings 2" panose="05020102010507070707" pitchFamily="18" charset="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Стратегические задачи  Комитета </a:t>
            </a:r>
          </a:p>
          <a:p>
            <a:pPr algn="ctr" fontAlgn="b">
              <a:buFont typeface="Wingdings 2" panose="05020102010507070707" pitchFamily="18" charset="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 2016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4050" y="1716088"/>
            <a:ext cx="8032750" cy="1512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Сформировать (модернизировать) систему подготовки спортивного резерва для сборных команд Российской Федерации путем перевода муниципальных спортивных школ из сферы образования в сферу спорта. Внедрение федеральных стандартов спортивной подготовки во всех учреждениях спортивной направленности.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4076700"/>
            <a:ext cx="8032750" cy="22320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</a:rPr>
              <a:t>2.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центров тестирования на региональном и муниципальном уровнях для дальнейшего внедрения Всероссийского физкультурно-спортивного комплекса «Готов к труду и обороне (ГТО)» (не менее 1 центра в каждом муниципальном образовании).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6877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fontAlgn="b">
              <a:buFont typeface="Wingdings 2" panose="05020102010507070707" pitchFamily="18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Стратегические задачи  Комитета </a:t>
            </a:r>
          </a:p>
          <a:p>
            <a:pPr algn="ctr" fontAlgn="b">
              <a:buFont typeface="Wingdings 2" panose="05020102010507070707" pitchFamily="18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2016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8325" y="858838"/>
            <a:ext cx="8032750" cy="1511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на территории Мурманской области 82-го Праздника Севера, зимних игр стран Баренцева региона, 52 официальных всероссийских спортивных мероприятия и 23 массовых всероссийских мероприятия.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325" y="2509838"/>
            <a:ext cx="8032750" cy="9366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800" dirty="0">
                <a:solidFill>
                  <a:schemeClr val="bg1"/>
                </a:solidFill>
              </a:rPr>
              <a:t>4.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школьного и студенческого спорта. Расширение сети спортивных клубов в образовательных организациях.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325" y="3584575"/>
            <a:ext cx="8032750" cy="2940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спортивной инфраструктуры: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спортивных площадок Комплекса ГТО;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укладка 4 искусственных покрытий футбольных полей ДЮСШ в городах Мурманск, Мончегорск, Ковдор и Оленегорск;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модернизация действующих спортивных объектов: ремонт вентиляции плавательного бассейна и спортивного зала ДЮСШ в г. Полярные Зори, ремонт кровли ДЮСШ «Универсал» г. Апатиты, ремонт тренажерного зала в п. Ревда</a:t>
            </a:r>
            <a:r>
              <a:rPr lang="ru-RU" sz="1800" dirty="0"/>
              <a:t>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 bwMode="auto">
          <a:xfrm>
            <a:off x="1142976" y="142852"/>
            <a:ext cx="6923087" cy="500066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Повестка дня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0" y="642938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sz="2000" b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ru-RU" sz="2000" b="1">
                <a:solidFill>
                  <a:schemeClr val="bg1"/>
                </a:solidFill>
              </a:rPr>
              <a:t>Об итогах работы Комитета по  физической культуре и спорту в Мурманской области в 2015 году и задачах на 2016 год.</a:t>
            </a:r>
            <a:endParaRPr lang="ru-RU" sz="2000">
              <a:solidFill>
                <a:schemeClr val="bg1"/>
              </a:solidFill>
            </a:endParaRP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u="sng">
                <a:solidFill>
                  <a:schemeClr val="bg1"/>
                </a:solidFill>
              </a:rPr>
              <a:t>Докладчик:</a:t>
            </a:r>
            <a:r>
              <a:rPr lang="ru-RU" sz="2000">
                <a:solidFill>
                  <a:schemeClr val="bg1"/>
                </a:solidFill>
              </a:rPr>
              <a:t>  заместитель председателя Комитета по ФКиС Мурманской области Марковина Наталья Петровна.</a:t>
            </a: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ru-RU" sz="2000" b="1">
                <a:solidFill>
                  <a:schemeClr val="bg1"/>
                </a:solidFill>
              </a:rPr>
              <a:t>Об итогах реализации 1 этапа Стратегии развития физической культуры в Мурманской области до 2020 года.</a:t>
            </a:r>
            <a:r>
              <a:rPr lang="ru-RU" sz="2000" b="1" u="sng">
                <a:solidFill>
                  <a:schemeClr val="bg1"/>
                </a:solidFill>
              </a:rPr>
              <a:t> </a:t>
            </a:r>
            <a:endParaRPr lang="ru-RU" sz="2000" b="1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sz="2000" u="sng">
                <a:solidFill>
                  <a:schemeClr val="bg1"/>
                </a:solidFill>
              </a:rPr>
              <a:t>Докладчик</a:t>
            </a:r>
            <a:r>
              <a:rPr lang="ru-RU" sz="2000">
                <a:solidFill>
                  <a:schemeClr val="bg1"/>
                </a:solidFill>
              </a:rPr>
              <a:t>: начальник отдела организационно-аналитической работы Комитета по ФКиС Мурманской области Афанасьев Герман Михайлович.</a:t>
            </a:r>
            <a:r>
              <a:rPr lang="ru-RU" sz="2000"/>
              <a:t>.</a:t>
            </a: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ru-RU" sz="2000" b="1">
                <a:solidFill>
                  <a:schemeClr val="bg1"/>
                </a:solidFill>
              </a:rPr>
              <a:t>Об организации медицинского обеспечения и допуска к соревнованиям лиц, проходящих спортивную подготовку и обучающихся по общеобразовательным программам дополнительного образования в сфере физической культуры и спорта.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sz="2000" u="sng">
                <a:solidFill>
                  <a:schemeClr val="bg1"/>
                </a:solidFill>
              </a:rPr>
              <a:t>Докладчик</a:t>
            </a:r>
            <a:r>
              <a:rPr lang="ru-RU" sz="2000">
                <a:solidFill>
                  <a:schemeClr val="bg1"/>
                </a:solidFill>
              </a:rPr>
              <a:t>: заместитель начальника отдела организационно-аналитической работы Комитета по ФКиС Мурманской области Богданов Владимир Валентинович.</a:t>
            </a:r>
            <a:r>
              <a:rPr lang="ru-RU" sz="2000"/>
              <a:t>.</a:t>
            </a:r>
          </a:p>
          <a:p>
            <a:pPr fontAlgn="t">
              <a:buFont typeface="Wingdings 2" panose="05020102010507070707" pitchFamily="18" charset="2"/>
              <a:buNone/>
            </a:pPr>
            <a:r>
              <a:rPr lang="ru-RU" sz="2000">
                <a:solidFill>
                  <a:schemeClr val="bg1"/>
                </a:solidFill>
              </a:rPr>
              <a:t>     4. </a:t>
            </a:r>
            <a:r>
              <a:rPr lang="ru-RU" sz="2000" b="1">
                <a:solidFill>
                  <a:schemeClr val="bg1"/>
                </a:solidFill>
              </a:rPr>
              <a:t>Разное.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2253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 bwMode="auto">
          <a:xfrm>
            <a:off x="467544" y="122344"/>
            <a:ext cx="6923087" cy="500066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Повестка дня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642938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sz="2000" b="1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ru-RU" sz="2000" b="1">
                <a:solidFill>
                  <a:schemeClr val="bg1"/>
                </a:solidFill>
              </a:rPr>
              <a:t>Об итогах работы Комитета по  физической культуре и спорту в Мурманской области в 2015 году и задачах на 2016 год.</a:t>
            </a:r>
            <a:endParaRPr lang="ru-RU" sz="2000">
              <a:solidFill>
                <a:schemeClr val="bg1"/>
              </a:solidFill>
            </a:endParaRP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u="sng">
                <a:solidFill>
                  <a:schemeClr val="bg1"/>
                </a:solidFill>
              </a:rPr>
              <a:t>Докладчик:</a:t>
            </a:r>
            <a:r>
              <a:rPr lang="ru-RU" sz="2000">
                <a:solidFill>
                  <a:schemeClr val="bg1"/>
                </a:solidFill>
              </a:rPr>
              <a:t>  заместитель председателя Комитета по ФКиС Мурманской области Марковина Наталья Петровна.</a:t>
            </a: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ru-RU" sz="2000" b="1">
                <a:solidFill>
                  <a:schemeClr val="bg1"/>
                </a:solidFill>
              </a:rPr>
              <a:t>Об итогах реализации 1 этапа Стратегии развития физической культуры в Мурманской области до 2020 года.</a:t>
            </a:r>
            <a:r>
              <a:rPr lang="ru-RU" sz="2000" b="1" u="sng">
                <a:solidFill>
                  <a:schemeClr val="bg1"/>
                </a:solidFill>
              </a:rPr>
              <a:t> </a:t>
            </a:r>
            <a:endParaRPr lang="ru-RU" sz="2000" b="1">
              <a:solidFill>
                <a:schemeClr val="bg1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sz="2000" u="sng">
                <a:solidFill>
                  <a:schemeClr val="bg1"/>
                </a:solidFill>
              </a:rPr>
              <a:t>Докладчик</a:t>
            </a:r>
            <a:r>
              <a:rPr lang="ru-RU" sz="2000">
                <a:solidFill>
                  <a:schemeClr val="bg1"/>
                </a:solidFill>
              </a:rPr>
              <a:t>: начальник отдела организационно-аналитической работы Комитета по ФКиС Мурманской области Афанасьев Герман Михайлович.</a:t>
            </a:r>
            <a:r>
              <a:rPr lang="ru-RU" sz="2000"/>
              <a:t>.</a:t>
            </a: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b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ru-RU" sz="2000" b="1">
                <a:solidFill>
                  <a:schemeClr val="bg1"/>
                </a:solidFill>
              </a:rPr>
              <a:t>Об организации медицинского обеспечения и допуска к соревнованиям лиц, проходящих спортивную подготовку и обучающихся по общеобразовательным программам дополнительного образования в сфере физической культуры и спорта.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ru-RU" sz="2000" u="sng">
                <a:solidFill>
                  <a:schemeClr val="bg1"/>
                </a:solidFill>
              </a:rPr>
              <a:t>Докладчик</a:t>
            </a:r>
            <a:r>
              <a:rPr lang="ru-RU" sz="2000">
                <a:solidFill>
                  <a:schemeClr val="bg1"/>
                </a:solidFill>
              </a:rPr>
              <a:t>: заместитель начальника отдела организационно-аналитической работы Комитета по ФКиС Мурманской области Богданов Владимир Валентинович.</a:t>
            </a:r>
            <a:r>
              <a:rPr lang="ru-RU" sz="2000"/>
              <a:t>.</a:t>
            </a:r>
          </a:p>
          <a:p>
            <a:pPr fontAlgn="t">
              <a:buFont typeface="Wingdings 2" panose="05020102010507070707" pitchFamily="18" charset="2"/>
              <a:buNone/>
            </a:pPr>
            <a:r>
              <a:rPr lang="ru-RU" sz="2000">
                <a:solidFill>
                  <a:schemeClr val="bg1"/>
                </a:solidFill>
              </a:rPr>
              <a:t>     4. </a:t>
            </a:r>
            <a:r>
              <a:rPr lang="ru-RU" sz="2000" b="1">
                <a:solidFill>
                  <a:schemeClr val="bg1"/>
                </a:solidFill>
              </a:rPr>
              <a:t>Разное.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614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465544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•</a:t>
            </a:r>
            <a:r>
              <a:rPr lang="ru-RU" sz="2800" dirty="0">
                <a:solidFill>
                  <a:schemeClr val="bg1"/>
                </a:solidFill>
              </a:rPr>
              <a:t>	Развитие физической культуры и массового спорта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•	Спорта высших достижений и подготовку спортивного резерва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•	 Развитие спортивной инфраструктуры;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•	Внедрение на территории области Всероссийского физкультурно-спортивного комплекса «Готов к труду и обороне «ГТО».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550" y="188913"/>
            <a:ext cx="7283450" cy="1201737"/>
          </a:xfrm>
          <a:prstGeom prst="rect">
            <a:avLst/>
          </a:prstGeom>
          <a:solidFill>
            <a:srgbClr val="33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тратегические задачи Комитета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2015 год 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tx1"/>
            </a:gs>
            <a:gs pos="98000">
              <a:schemeClr val="tx1"/>
            </a:gs>
            <a:gs pos="2000">
              <a:srgbClr val="3366FF"/>
            </a:gs>
            <a:gs pos="95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Основной показатель развития физической культуры и спорта «Доля населения Мурманской области, систематически занимающегося физической культурой и спортом, от общей численности населения области» по итогам 201</a:t>
            </a:r>
            <a:r>
              <a:rPr lang="en-US" sz="2000" dirty="0" smtClean="0">
                <a:solidFill>
                  <a:schemeClr val="bg1"/>
                </a:solidFill>
              </a:rPr>
              <a:t>5</a:t>
            </a:r>
            <a:r>
              <a:rPr lang="ru-RU" sz="2000" dirty="0" smtClean="0">
                <a:solidFill>
                  <a:schemeClr val="bg1"/>
                </a:solidFill>
              </a:rPr>
              <a:t> года составил  </a:t>
            </a:r>
            <a:r>
              <a:rPr lang="en-US" sz="2000" dirty="0" smtClean="0">
                <a:solidFill>
                  <a:schemeClr val="bg1"/>
                </a:solidFill>
              </a:rPr>
              <a:t>30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4</a:t>
            </a:r>
            <a:r>
              <a:rPr lang="ru-RU" sz="2000" dirty="0" smtClean="0">
                <a:solidFill>
                  <a:schemeClr val="bg1"/>
                </a:solidFill>
              </a:rPr>
              <a:t> % или 2</a:t>
            </a:r>
            <a:r>
              <a:rPr lang="en-US" sz="2000" dirty="0" smtClean="0">
                <a:solidFill>
                  <a:schemeClr val="bg1"/>
                </a:solidFill>
              </a:rPr>
              <a:t>20</a:t>
            </a:r>
            <a:r>
              <a:rPr lang="ru-RU" sz="2000" dirty="0" smtClean="0">
                <a:solidFill>
                  <a:schemeClr val="bg1"/>
                </a:solidFill>
              </a:rPr>
              <a:t> тысяч </a:t>
            </a:r>
            <a:r>
              <a:rPr lang="en-US" sz="2000" dirty="0" smtClean="0">
                <a:solidFill>
                  <a:schemeClr val="bg1"/>
                </a:solidFill>
              </a:rPr>
              <a:t>7</a:t>
            </a:r>
            <a:r>
              <a:rPr lang="ru-RU" sz="2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7</a:t>
            </a:r>
            <a:r>
              <a:rPr lang="ru-RU" sz="2000" dirty="0" smtClean="0">
                <a:solidFill>
                  <a:schemeClr val="bg1"/>
                </a:solidFill>
              </a:rPr>
              <a:t> человек.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Рост показателя по сравнению с 201</a:t>
            </a:r>
            <a:r>
              <a:rPr lang="en-US" sz="2000" dirty="0" smtClean="0">
                <a:solidFill>
                  <a:schemeClr val="bg1"/>
                </a:solidFill>
              </a:rPr>
              <a:t>4</a:t>
            </a:r>
            <a:r>
              <a:rPr lang="ru-RU" sz="2000" dirty="0" smtClean="0">
                <a:solidFill>
                  <a:schemeClr val="bg1"/>
                </a:solidFill>
              </a:rPr>
              <a:t> годом на </a:t>
            </a:r>
            <a:r>
              <a:rPr lang="en-US" sz="2000" dirty="0" smtClean="0">
                <a:solidFill>
                  <a:schemeClr val="bg1"/>
                </a:solidFill>
              </a:rPr>
              <a:t>4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1</a:t>
            </a:r>
            <a:r>
              <a:rPr lang="ru-RU" sz="2000" dirty="0" smtClean="0">
                <a:solidFill>
                  <a:schemeClr val="bg1"/>
                </a:solidFill>
              </a:rPr>
              <a:t> %.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8196" name="Диаграмма 3"/>
          <p:cNvGraphicFramePr>
            <a:graphicFrameLocks/>
          </p:cNvGraphicFramePr>
          <p:nvPr/>
        </p:nvGraphicFramePr>
        <p:xfrm>
          <a:off x="1473200" y="2852738"/>
          <a:ext cx="6197600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5" imgW="6206266" imgH="3700593" progId="Excel.Chart.8">
                  <p:embed/>
                </p:oleObj>
              </mc:Choice>
              <mc:Fallback>
                <p:oleObj name="Chart" r:id="rId5" imgW="6206266" imgH="370059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852738"/>
                        <a:ext cx="6197600" cy="36972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14337" y="631826"/>
            <a:ext cx="8229600" cy="6226174"/>
          </a:xfrm>
          <a:gradFill>
            <a:gsLst>
              <a:gs pos="27000">
                <a:schemeClr val="tx1"/>
              </a:gs>
              <a:gs pos="98000">
                <a:schemeClr val="tx1"/>
              </a:gs>
              <a:gs pos="2000">
                <a:srgbClr val="3366FF"/>
              </a:gs>
              <a:gs pos="95000">
                <a:schemeClr val="tx1"/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декада спорта 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9220" name="Диаграмма 3"/>
          <p:cNvGraphicFramePr>
            <a:graphicFrameLocks/>
          </p:cNvGraphicFramePr>
          <p:nvPr/>
        </p:nvGraphicFramePr>
        <p:xfrm>
          <a:off x="0" y="631825"/>
          <a:ext cx="8670925" cy="607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hart" r:id="rId5" imgW="8681456" imgH="6084335" progId="Excel.Chart.8">
                  <p:embed/>
                </p:oleObj>
              </mc:Choice>
              <mc:Fallback>
                <p:oleObj name="Chart" r:id="rId5" imgW="8681456" imgH="6084335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1825"/>
                        <a:ext cx="8670925" cy="607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Динамика доли населения систематически занимающегося физической культурой и спортом в сравнении 2014 и 2015 гг.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8175" y="1485900"/>
          <a:ext cx="5241925" cy="5372100"/>
        </p:xfrm>
        <a:graphic>
          <a:graphicData uri="http://schemas.openxmlformats.org/drawingml/2006/table">
            <a:tbl>
              <a:tblPr/>
              <a:tblGrid>
                <a:gridCol w="2301124"/>
                <a:gridCol w="875802"/>
                <a:gridCol w="914439"/>
                <a:gridCol w="1150561"/>
              </a:tblGrid>
              <a:tr h="565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муниципалитета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2014/2015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Заозерск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Печенгский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Александровск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Ковдорский р-н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Североморск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Видяево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Кольский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Мурманск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Апатиты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Полярные Зори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Ловозеро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Островной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Мончегорск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Кандалакшский р-н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Оленегорск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0" y="908720"/>
            <a:ext cx="4968552" cy="259228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Наиболее массовые мероприятия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81 традиционный </a:t>
            </a:r>
            <a:r>
              <a:rPr lang="ru-RU" sz="2000" dirty="0">
                <a:solidFill>
                  <a:schemeClr val="bg1"/>
                </a:solidFill>
              </a:rPr>
              <a:t>Праздник </a:t>
            </a:r>
            <a:r>
              <a:rPr lang="ru-RU" sz="2000" dirty="0" smtClean="0">
                <a:solidFill>
                  <a:schemeClr val="bg1"/>
                </a:solidFill>
              </a:rPr>
              <a:t>Севера;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«Лыжня России</a:t>
            </a:r>
            <a:r>
              <a:rPr lang="ru-RU" sz="2000" dirty="0" smtClean="0">
                <a:solidFill>
                  <a:schemeClr val="bg1"/>
                </a:solidFill>
              </a:rPr>
              <a:t>»;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«Оранжевый мяч</a:t>
            </a:r>
            <a:r>
              <a:rPr lang="ru-RU" sz="2000" dirty="0" smtClean="0">
                <a:solidFill>
                  <a:schemeClr val="bg1"/>
                </a:solidFill>
              </a:rPr>
              <a:t>»;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«Кросс Наций</a:t>
            </a:r>
            <a:r>
              <a:rPr lang="ru-RU" sz="2000" dirty="0" smtClean="0">
                <a:solidFill>
                  <a:schemeClr val="bg1"/>
                </a:solidFill>
              </a:rPr>
              <a:t>»;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«День ходьбы»;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«Лед надежды нашей». 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50020" y="84064"/>
            <a:ext cx="6942259" cy="7526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Развитие массового спорта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6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71538"/>
            <a:ext cx="41052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3500438"/>
            <a:ext cx="58324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002088"/>
            <a:ext cx="37925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850106"/>
          </a:xfrm>
        </p:spPr>
        <p:txBody>
          <a:bodyPr/>
          <a:lstStyle/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Адаптивный спорт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291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4286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59338" y="1773238"/>
            <a:ext cx="4143375" cy="1655762"/>
          </a:xfrm>
          <a:prstGeom prst="roundRect">
            <a:avLst/>
          </a:prstGeom>
          <a:solidFill>
            <a:srgbClr val="1D9E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В городах и районах области, таких как Мурманск, Кандалакша, Оленегорск, Североморск, Мончегорск, Апатиты, проводятся декады инвалидов, спортивные праздники, соревнования по видам спорта для инвалидов.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5040313"/>
            <a:ext cx="3970338" cy="1412875"/>
          </a:xfrm>
          <a:prstGeom prst="roundRect">
            <a:avLst/>
          </a:prstGeom>
          <a:solidFill>
            <a:srgbClr val="AFDD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«Специальная Олимпиада России», «Лесные паралимпийские игры»,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bg1"/>
                </a:solidFill>
              </a:rPr>
              <a:t>Дни здоровья, школьные малые Олимпийские игры, и т.д.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67544" y="109355"/>
            <a:ext cx="7139136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Научно-практическая конференция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6775" y="792163"/>
            <a:ext cx="3959225" cy="1439862"/>
          </a:xfrm>
          <a:prstGeom prst="rect">
            <a:avLst/>
          </a:prstGeom>
          <a:solidFill>
            <a:srgbClr val="CDE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bg1"/>
                </a:solidFill>
              </a:rPr>
              <a:t>проведена 7-я региональная научно-практическая конференция по вопросам развития физической культуры и спорта</a:t>
            </a:r>
          </a:p>
        </p:txBody>
      </p:sp>
      <p:pic>
        <p:nvPicPr>
          <p:cNvPr id="1331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536416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92163"/>
            <a:ext cx="39243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2150" y="4691063"/>
            <a:ext cx="2305050" cy="14906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приняло участие 143 представителя из 14 городов и районов области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 1">
      <a:dk1>
        <a:srgbClr val="646B86"/>
      </a:dk1>
      <a:lt1>
        <a:srgbClr val="FFFFFF"/>
      </a:lt1>
      <a:dk2>
        <a:srgbClr val="000000"/>
      </a:dk2>
      <a:lt2>
        <a:srgbClr val="C5D1D7"/>
      </a:lt2>
      <a:accent1>
        <a:srgbClr val="D16349"/>
      </a:accent1>
      <a:accent2>
        <a:srgbClr val="CCB400"/>
      </a:accent2>
      <a:accent3>
        <a:srgbClr val="AAAAAA"/>
      </a:accent3>
      <a:accent4>
        <a:srgbClr val="DADADA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Апекс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пекс 1">
        <a:dk1>
          <a:srgbClr val="646B86"/>
        </a:dk1>
        <a:lt1>
          <a:srgbClr val="FFFFFF"/>
        </a:lt1>
        <a:dk2>
          <a:srgbClr val="000000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AAAAAA"/>
        </a:accent3>
        <a:accent4>
          <a:srgbClr val="DADADA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3_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3552</TotalTime>
  <Words>798</Words>
  <Application>Microsoft Office PowerPoint</Application>
  <PresentationFormat>Экран (4:3)</PresentationFormat>
  <Paragraphs>139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Georgia</vt:lpstr>
      <vt:lpstr>Arial</vt:lpstr>
      <vt:lpstr>Calibri</vt:lpstr>
      <vt:lpstr>Trebuchet MS</vt:lpstr>
      <vt:lpstr>Wingdings 2</vt:lpstr>
      <vt:lpstr>Wingdings</vt:lpstr>
      <vt:lpstr>Wingdings 3</vt:lpstr>
      <vt:lpstr>Arial Unicode MS</vt:lpstr>
      <vt:lpstr>Times New Roman</vt:lpstr>
      <vt:lpstr>Специальное оформление</vt:lpstr>
      <vt:lpstr>Апекс</vt:lpstr>
      <vt:lpstr>13_Апекс</vt:lpstr>
      <vt:lpstr>Microsoft Excel Chart</vt:lpstr>
      <vt:lpstr>КОЛЛЕГИЯ КОМИТЕТА  ПО ФИЗИЧЕСКОЙ КУЛЬТУРЕ И СПОРТУ МУРМАНСКОЙ ОБЛАСТИ</vt:lpstr>
      <vt:lpstr>Повестка дня</vt:lpstr>
      <vt:lpstr> • Развитие физической культуры и массового спорта;  • Спорта высших достижений и подготовку спортивного резерва;  •  Развитие спортивной инфраструктуры;   • Внедрение на территории области Всероссийского физкультурно-спортивного комплекса «Готов к труду и обороне «ГТО». </vt:lpstr>
      <vt:lpstr> Основной показатель развития физической культуры и спорта «Доля населения Мурманской области, систематически занимающегося физической культурой и спортом, от общей численности населения области» по итогам 2015 года составил  30,4 % или 220 тысяч 707 человек.  Рост показателя по сравнению с 2014 годом на 4,1 %. </vt:lpstr>
      <vt:lpstr> декада спорта </vt:lpstr>
      <vt:lpstr>Динамика доли населения систематически занимающегося физической культурой и спортом в сравнении 2014 и 2015 гг. </vt:lpstr>
      <vt:lpstr>Наиболее массовые мероприятия  - 81 традиционный Праздник Севера;  - «Лыжня России»; - «Оранжевый мяч»; - «Кросс Наций»; - «День ходьбы»; - «Лед надежды нашей». </vt:lpstr>
      <vt:lpstr>Адаптивный спорт</vt:lpstr>
      <vt:lpstr>Научно-практическая конференция</vt:lpstr>
      <vt:lpstr>Смотры-конкурсы</vt:lpstr>
      <vt:lpstr>- 102 спортсмена стали победителями и призерами международных и всероссийских соревнований;   - 53 спортсмена включены в основный и резервный составы сборной команды Российской Федерации по видам спорта;  - 27 спортсменов в этом году получили премии Губернатора Мурманской области за высокие спортивные результаты.</vt:lpstr>
      <vt:lpstr> Развитие спортивной инфраструктуры </vt:lpstr>
      <vt:lpstr> Развитие спортивной инфраструктуры </vt:lpstr>
      <vt:lpstr> По данным статотчета в Мурманской области 1136 единиц спортивных сооружений  (в 2014 году – 1115 единиц, в 2013 году 1079 сооружения);   Уровень  обеспечения спортивными сооружениями области к всероссийскому нормативу составляет:   - бассейнами  11,4% (2014 – 9,7 % средний по России)  - спортивными залами  54,1% (2014 – 60,4% средний по России);   - плоскостные сооружения 10,7 % (2014 – 29,7% средний по России) </vt:lpstr>
      <vt:lpstr>утвержден план мероприятий поэтапного внедрения ГТО в Мурманской области на период 2014-2017 годов  </vt:lpstr>
      <vt:lpstr>Презентация PowerPoint</vt:lpstr>
      <vt:lpstr> </vt:lpstr>
      <vt:lpstr>Повестка дня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КОЛЛЕГИЯ КОМИТЕТА ПО ФИЗИЧЕСКОЙ КУЛЬТУРЕ И СПОРТУ МУРМАНСКОЙ ОБЛАСТИ</dc:title>
  <dc:creator>Светлана</dc:creator>
  <cp:lastModifiedBy>Богданов В.В.</cp:lastModifiedBy>
  <cp:revision>310</cp:revision>
  <dcterms:created xsi:type="dcterms:W3CDTF">2009-02-24T17:55:56Z</dcterms:created>
  <dcterms:modified xsi:type="dcterms:W3CDTF">2016-03-01T14:13:03Z</dcterms:modified>
</cp:coreProperties>
</file>